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58" r:id="rId4"/>
    <p:sldId id="270" r:id="rId5"/>
    <p:sldId id="269" r:id="rId6"/>
    <p:sldId id="261" r:id="rId7"/>
    <p:sldId id="262" r:id="rId8"/>
    <p:sldId id="268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48" autoAdjust="0"/>
    <p:restoredTop sz="93863" autoAdjust="0"/>
  </p:normalViewPr>
  <p:slideViewPr>
    <p:cSldViewPr>
      <p:cViewPr>
        <p:scale>
          <a:sx n="50" d="100"/>
          <a:sy n="50" d="100"/>
        </p:scale>
        <p:origin x="-99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9931250529167724"/>
          <c:y val="4.2452170888277518E-2"/>
          <c:w val="0.62717712415992843"/>
          <c:h val="0.7245870555418241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Net Sales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2008-12</c:v>
                </c:pt>
                <c:pt idx="1">
                  <c:v>2009-12</c:v>
                </c:pt>
                <c:pt idx="2">
                  <c:v>2010-12</c:v>
                </c:pt>
              </c:strCache>
            </c:strRef>
          </c:cat>
          <c:val>
            <c:numRef>
              <c:f>Sheet1!$B$2:$B$4</c:f>
              <c:numCache>
                <c:formatCode>"$"#,##0</c:formatCode>
                <c:ptCount val="3"/>
                <c:pt idx="0">
                  <c:v>2332385920</c:v>
                </c:pt>
                <c:pt idx="1">
                  <c:v>906649600</c:v>
                </c:pt>
                <c:pt idx="2">
                  <c:v>939605120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Operating Profit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2008-12</c:v>
                </c:pt>
                <c:pt idx="1">
                  <c:v>2009-12</c:v>
                </c:pt>
                <c:pt idx="2">
                  <c:v>2010-12</c:v>
                </c:pt>
              </c:strCache>
            </c:strRef>
          </c:cat>
          <c:val>
            <c:numRef>
              <c:f>Sheet1!$C$2:$C$4</c:f>
              <c:numCache>
                <c:formatCode>"$"#,##0</c:formatCode>
                <c:ptCount val="3"/>
                <c:pt idx="0">
                  <c:v>618549760</c:v>
                </c:pt>
                <c:pt idx="1">
                  <c:v>547270400</c:v>
                </c:pt>
                <c:pt idx="2">
                  <c:v>466149120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Net Revenue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2008-12</c:v>
                </c:pt>
                <c:pt idx="1">
                  <c:v>2009-12</c:v>
                </c:pt>
                <c:pt idx="2">
                  <c:v>2010-12</c:v>
                </c:pt>
              </c:strCache>
            </c:strRef>
          </c:cat>
          <c:val>
            <c:numRef>
              <c:f>Sheet1!$D$2:$D$4</c:f>
              <c:numCache>
                <c:formatCode>"$"#,##0</c:formatCode>
                <c:ptCount val="3"/>
                <c:pt idx="0">
                  <c:v>662689280</c:v>
                </c:pt>
                <c:pt idx="1">
                  <c:v>585892480</c:v>
                </c:pt>
                <c:pt idx="2">
                  <c:v>448702080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Assets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2008-12</c:v>
                </c:pt>
                <c:pt idx="1">
                  <c:v>2009-12</c:v>
                </c:pt>
                <c:pt idx="2">
                  <c:v>2010-12</c:v>
                </c:pt>
              </c:strCache>
            </c:strRef>
          </c:cat>
          <c:val>
            <c:numRef>
              <c:f>Sheet1!$E$2:$E$4</c:f>
              <c:numCache>
                <c:formatCode>"$"#,##0</c:formatCode>
                <c:ptCount val="3"/>
                <c:pt idx="0">
                  <c:v>1490901760</c:v>
                </c:pt>
                <c:pt idx="1">
                  <c:v>1286607360</c:v>
                </c:pt>
                <c:pt idx="2">
                  <c:v>150014720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753984"/>
        <c:axId val="19759872"/>
        <c:axId val="19553344"/>
      </c:bar3DChart>
      <c:catAx>
        <c:axId val="19753984"/>
        <c:scaling>
          <c:orientation val="minMax"/>
        </c:scaling>
        <c:delete val="0"/>
        <c:axPos val="b"/>
        <c:majorTickMark val="out"/>
        <c:minorTickMark val="none"/>
        <c:tickLblPos val="nextTo"/>
        <c:crossAx val="19759872"/>
        <c:crosses val="autoZero"/>
        <c:auto val="1"/>
        <c:lblAlgn val="ctr"/>
        <c:lblOffset val="100"/>
        <c:noMultiLvlLbl val="0"/>
      </c:catAx>
      <c:valAx>
        <c:axId val="19759872"/>
        <c:scaling>
          <c:orientation val="minMax"/>
        </c:scaling>
        <c:delete val="0"/>
        <c:axPos val="l"/>
        <c:majorGridlines/>
        <c:minorGridlines/>
        <c:numFmt formatCode="&quot;$&quot;#,##0" sourceLinked="1"/>
        <c:majorTickMark val="out"/>
        <c:minorTickMark val="none"/>
        <c:tickLblPos val="nextTo"/>
        <c:crossAx val="19753984"/>
        <c:crosses val="autoZero"/>
        <c:crossBetween val="between"/>
      </c:valAx>
      <c:serAx>
        <c:axId val="19553344"/>
        <c:scaling>
          <c:orientation val="minMax"/>
        </c:scaling>
        <c:delete val="0"/>
        <c:axPos val="b"/>
        <c:majorTickMark val="out"/>
        <c:minorTickMark val="none"/>
        <c:tickLblPos val="nextTo"/>
        <c:crossAx val="19759872"/>
        <c:crosses val="autoZero"/>
      </c:serAx>
      <c:spPr>
        <a:ln w="25400">
          <a:noFill/>
        </a:ln>
      </c:spPr>
    </c:plotArea>
    <c:legend>
      <c:legendPos val="r"/>
      <c:layout>
        <c:manualLayout>
          <c:xMode val="edge"/>
          <c:yMode val="edge"/>
          <c:x val="2.391629297458894E-2"/>
          <c:y val="0.78236944316937962"/>
          <c:w val="0.21312050207433747"/>
          <c:h val="0.217630522088353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0.37903</cdr:x>
      <cdr:y>0.21084</cdr:y>
    </cdr:from>
    <cdr:to>
      <cdr:x>0.70645</cdr:x>
      <cdr:y>0.53041</cdr:y>
    </cdr:to>
    <cdr:grpSp>
      <cdr:nvGrpSpPr>
        <cdr:cNvPr id="9" name="Group 8"/>
        <cdr:cNvGrpSpPr/>
      </cdr:nvGrpSpPr>
      <cdr:grpSpPr>
        <a:xfrm xmlns:a="http://schemas.openxmlformats.org/drawingml/2006/main">
          <a:off x="3581379" y="1333479"/>
          <a:ext cx="3093726" cy="2021152"/>
          <a:chOff x="3581400" y="1333500"/>
          <a:chExt cx="3093720" cy="2021119"/>
        </a:xfrm>
      </cdr:grpSpPr>
      <cdr:sp macro="" textlink="">
        <cdr:nvSpPr>
          <cdr:cNvPr id="4" name="Down Arrow 3"/>
          <cdr:cNvSpPr/>
        </cdr:nvSpPr>
        <cdr:spPr>
          <a:xfrm xmlns:a="http://schemas.openxmlformats.org/drawingml/2006/main">
            <a:off x="6096000" y="2095500"/>
            <a:ext cx="274320" cy="1259119"/>
          </a:xfrm>
          <a:prstGeom xmlns:a="http://schemas.openxmlformats.org/drawingml/2006/main" prst="downArrow">
            <a:avLst/>
          </a:prstGeom>
          <a:solidFill xmlns:a="http://schemas.openxmlformats.org/drawingml/2006/main">
            <a:srgbClr val="FFFF00"/>
          </a:solidFill>
          <a:ln xmlns:a="http://schemas.openxmlformats.org/drawingml/2006/main">
            <a:solidFill>
              <a:schemeClr val="tx1"/>
            </a:solidFill>
          </a:ln>
          <a:scene3d xmlns:a="http://schemas.openxmlformats.org/drawingml/2006/main">
            <a:camera prst="isometricLeftDown">
              <a:rot lat="2100000" lon="900000" rev="0"/>
            </a:camera>
            <a:lightRig rig="threePt" dir="t"/>
          </a:scene3d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2" name="Down Arrow 1"/>
          <cdr:cNvSpPr/>
        </cdr:nvSpPr>
        <cdr:spPr>
          <a:xfrm xmlns:a="http://schemas.openxmlformats.org/drawingml/2006/main">
            <a:off x="3581400" y="1714500"/>
            <a:ext cx="274320" cy="1259119"/>
          </a:xfrm>
          <a:prstGeom xmlns:a="http://schemas.openxmlformats.org/drawingml/2006/main" prst="downArrow">
            <a:avLst/>
          </a:prstGeom>
          <a:solidFill xmlns:a="http://schemas.openxmlformats.org/drawingml/2006/main">
            <a:srgbClr val="FFFF00"/>
          </a:solidFill>
          <a:ln xmlns:a="http://schemas.openxmlformats.org/drawingml/2006/main">
            <a:solidFill>
              <a:schemeClr val="tx1"/>
            </a:solidFill>
          </a:ln>
          <a:scene3d xmlns:a="http://schemas.openxmlformats.org/drawingml/2006/main">
            <a:camera prst="isometricLeftDown">
              <a:rot lat="2100000" lon="900000" rev="0"/>
            </a:camera>
            <a:lightRig rig="threePt" dir="t"/>
          </a:scene3d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3" name="Down Arrow 2"/>
          <cdr:cNvSpPr/>
        </cdr:nvSpPr>
        <cdr:spPr>
          <a:xfrm xmlns:a="http://schemas.openxmlformats.org/drawingml/2006/main">
            <a:off x="4091940" y="1333500"/>
            <a:ext cx="274320" cy="1259119"/>
          </a:xfrm>
          <a:prstGeom xmlns:a="http://schemas.openxmlformats.org/drawingml/2006/main" prst="downArrow">
            <a:avLst/>
          </a:prstGeom>
          <a:solidFill xmlns:a="http://schemas.openxmlformats.org/drawingml/2006/main">
            <a:srgbClr val="FFFF00"/>
          </a:solidFill>
          <a:ln xmlns:a="http://schemas.openxmlformats.org/drawingml/2006/main">
            <a:solidFill>
              <a:schemeClr val="tx1"/>
            </a:solidFill>
          </a:ln>
          <a:scene3d xmlns:a="http://schemas.openxmlformats.org/drawingml/2006/main">
            <a:camera prst="isometricLeftDown">
              <a:rot lat="2100000" lon="900000" rev="0"/>
            </a:camera>
            <a:lightRig rig="threePt" dir="t"/>
          </a:scene3d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5" name="Down Arrow 4"/>
          <cdr:cNvSpPr/>
        </cdr:nvSpPr>
        <cdr:spPr>
          <a:xfrm xmlns:a="http://schemas.openxmlformats.org/drawingml/2006/main">
            <a:off x="6400800" y="1790700"/>
            <a:ext cx="274320" cy="1259119"/>
          </a:xfrm>
          <a:prstGeom xmlns:a="http://schemas.openxmlformats.org/drawingml/2006/main" prst="downArrow">
            <a:avLst/>
          </a:prstGeom>
          <a:solidFill xmlns:a="http://schemas.openxmlformats.org/drawingml/2006/main">
            <a:srgbClr val="FFFF00"/>
          </a:solidFill>
          <a:ln xmlns:a="http://schemas.openxmlformats.org/drawingml/2006/main">
            <a:solidFill>
              <a:schemeClr val="tx1"/>
            </a:solidFill>
          </a:ln>
          <a:scene3d xmlns:a="http://schemas.openxmlformats.org/drawingml/2006/main">
            <a:camera prst="isometricLeftDown">
              <a:rot lat="2100000" lon="900000" rev="0"/>
            </a:camera>
            <a:lightRig rig="threePt" dir="t"/>
          </a:scene3d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</cdr:grpSp>
  </cdr:relSizeAnchor>
  <cdr:relSizeAnchor xmlns:cdr="http://schemas.openxmlformats.org/drawingml/2006/chartDrawing">
    <cdr:from>
      <cdr:x>0.25806</cdr:x>
      <cdr:y>0.8012</cdr:y>
    </cdr:from>
    <cdr:to>
      <cdr:x>0.28226</cdr:x>
      <cdr:y>0.96711</cdr:y>
    </cdr:to>
    <cdr:sp macro="" textlink="">
      <cdr:nvSpPr>
        <cdr:cNvPr id="7" name="Down Arrow 6"/>
        <cdr:cNvSpPr/>
      </cdr:nvSpPr>
      <cdr:spPr>
        <a:xfrm xmlns:a="http://schemas.openxmlformats.org/drawingml/2006/main">
          <a:off x="2438400" y="5067300"/>
          <a:ext cx="228600" cy="1049266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chemeClr val="tx1"/>
          </a:solidFill>
        </a:ln>
        <a:scene3d xmlns:a="http://schemas.openxmlformats.org/drawingml/2006/main">
          <a:camera prst="isometricLeftDown">
            <a:rot lat="2100000" lon="900000" rev="0"/>
          </a:camera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46D71-1D38-4FE3-8691-27F2032373A5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FF923-18EC-4746-BDCB-32B36E84B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2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FF923-18EC-4746-BDCB-32B36E84B29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781C64-8F91-4181-AB17-068FF648403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7007D07-5CD0-4461-B5D8-D348D1579A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amouslogos.us/images/saab-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6" t="9064" r="15714" b="9064"/>
          <a:stretch/>
        </p:blipFill>
        <p:spPr bwMode="auto">
          <a:xfrm>
            <a:off x="2589028" y="1295400"/>
            <a:ext cx="3965945" cy="409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3048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  <a:cs typeface="Calibri" pitchFamily="34" charset="0"/>
              </a:rPr>
              <a:t>By Orkun Hazar Surmeli</a:t>
            </a:r>
            <a:endParaRPr lang="en-US" sz="2000" dirty="0">
              <a:latin typeface="+mj-lt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5670340"/>
            <a:ext cx="533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  <a:cs typeface="Calibri" pitchFamily="34" charset="0"/>
              </a:rPr>
              <a:t>SAAB </a:t>
            </a:r>
            <a:r>
              <a:rPr lang="en-US" sz="2400" b="1" dirty="0" smtClean="0">
                <a:latin typeface="+mj-lt"/>
              </a:rPr>
              <a:t>Aktiebolag (Corporation)</a:t>
            </a:r>
            <a:endParaRPr lang="en-US" sz="2400" b="1" dirty="0">
              <a:latin typeface="+mj-lt"/>
            </a:endParaRPr>
          </a:p>
          <a:p>
            <a:pPr algn="ctr"/>
            <a:endParaRPr lang="en-US" sz="2400" b="1" dirty="0"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2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.thisislondon.co.uk/i/pix/gen/2011/05/saab-logo-415-11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271" y="1254517"/>
            <a:ext cx="6377458" cy="4348966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osurmeli\Documents\Untitled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626082"/>
            <a:ext cx="7391400" cy="560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9525000" cy="1828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b="1" dirty="0" smtClean="0">
                <a:solidFill>
                  <a:schemeClr val="tx1"/>
                </a:solidFill>
                <a:latin typeface="Myriad Pro" pitchFamily="34" charset="0"/>
              </a:rPr>
              <a:t>“Driving </a:t>
            </a:r>
            <a:r>
              <a:rPr lang="en-US" sz="2600" b="1" dirty="0">
                <a:solidFill>
                  <a:schemeClr val="tx1"/>
                </a:solidFill>
                <a:latin typeface="Myriad Pro" pitchFamily="34" charset="0"/>
              </a:rPr>
              <a:t>a SAAB shouldn’t feel like an act </a:t>
            </a:r>
            <a:r>
              <a:rPr lang="en-US" sz="2600" b="1" dirty="0" smtClean="0">
                <a:solidFill>
                  <a:schemeClr val="tx1"/>
                </a:solidFill>
                <a:latin typeface="Myriad Pro" pitchFamily="34" charset="0"/>
              </a:rPr>
              <a:t>of necessity,</a:t>
            </a:r>
          </a:p>
          <a:p>
            <a:pPr marL="0" indent="0">
              <a:buNone/>
            </a:pPr>
            <a:r>
              <a:rPr lang="en-US" sz="2600" b="1" dirty="0" smtClean="0">
                <a:solidFill>
                  <a:schemeClr val="tx1"/>
                </a:solidFill>
                <a:latin typeface="Myriad Pro" pitchFamily="34" charset="0"/>
              </a:rPr>
              <a:t>  but </a:t>
            </a:r>
          </a:p>
          <a:p>
            <a:pPr marL="0" indent="0">
              <a:buNone/>
            </a:pPr>
            <a:r>
              <a:rPr lang="en-US" sz="2600" b="1" dirty="0">
                <a:solidFill>
                  <a:schemeClr val="tx1"/>
                </a:solidFill>
                <a:latin typeface="Myriad Pro" pitchFamily="34" charset="0"/>
              </a:rPr>
              <a:t>	</a:t>
            </a:r>
            <a:r>
              <a:rPr lang="en-US" sz="2600" b="1" dirty="0" smtClean="0">
                <a:solidFill>
                  <a:schemeClr val="tx1"/>
                </a:solidFill>
                <a:latin typeface="Myriad Pro" pitchFamily="34" charset="0"/>
              </a:rPr>
              <a:t>				</a:t>
            </a:r>
            <a:r>
              <a:rPr lang="en-US" sz="1800" b="1" dirty="0" smtClean="0">
                <a:solidFill>
                  <a:schemeClr val="tx1"/>
                </a:solidFill>
                <a:latin typeface="Myriad Pro" pitchFamily="34" charset="0"/>
              </a:rPr>
              <a:t>- </a:t>
            </a:r>
            <a:r>
              <a:rPr lang="en-US" sz="1800" b="1" dirty="0">
                <a:solidFill>
                  <a:schemeClr val="tx1"/>
                </a:solidFill>
                <a:latin typeface="Myriad Pro" pitchFamily="34" charset="0"/>
              </a:rPr>
              <a:t>Victor </a:t>
            </a:r>
            <a:r>
              <a:rPr lang="en-US" sz="1800" b="1" dirty="0" smtClean="0">
                <a:solidFill>
                  <a:schemeClr val="tx1"/>
                </a:solidFill>
                <a:latin typeface="Myriad Pro" pitchFamily="34" charset="0"/>
              </a:rPr>
              <a:t>Muller, SAAB Chairman</a:t>
            </a:r>
            <a:endParaRPr lang="en-US" sz="1800" b="1" dirty="0">
              <a:solidFill>
                <a:schemeClr val="tx1"/>
              </a:solidFill>
              <a:latin typeface="Myriad Pro" pitchFamily="34" charset="0"/>
            </a:endParaRPr>
          </a:p>
        </p:txBody>
      </p:sp>
      <p:pic>
        <p:nvPicPr>
          <p:cNvPr id="5" name="Picture 2" descr="http://www.pjgh.co.uk/gallery_albums/saab_logotype/09_SAAB_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0" t="9626" r="22481" b="9626"/>
          <a:stretch/>
        </p:blipFill>
        <p:spPr bwMode="auto">
          <a:xfrm>
            <a:off x="3155320" y="2838450"/>
            <a:ext cx="283336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47750" y="1695450"/>
            <a:ext cx="8763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>
                <a:solidFill>
                  <a:schemeClr val="tx1"/>
                </a:solidFill>
                <a:latin typeface="Myriad Pro" pitchFamily="34" charset="0"/>
              </a:rPr>
              <a:t>feel like you’re flying through the clouds.”</a:t>
            </a:r>
          </a:p>
        </p:txBody>
      </p:sp>
    </p:spTree>
    <p:extLst>
      <p:ext uri="{BB962C8B-B14F-4D97-AF65-F5344CB8AC3E}">
        <p14:creationId xmlns:p14="http://schemas.microsoft.com/office/powerpoint/2010/main" val="4102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grpId="1" nodeType="afterEffect">
                                  <p:stCondLst>
                                    <p:cond delay="43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8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 txBox="1">
            <a:spLocks/>
          </p:cNvSpPr>
          <p:nvPr/>
        </p:nvSpPr>
        <p:spPr>
          <a:xfrm>
            <a:off x="457200" y="27432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Where’s SAAB</a:t>
            </a:r>
          </a:p>
          <a:p>
            <a:r>
              <a:rPr lang="en-US" b="1" dirty="0" smtClean="0"/>
              <a:t>On the Map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8" t="17223" r="4766" b="9583"/>
          <a:stretch/>
        </p:blipFill>
        <p:spPr bwMode="auto">
          <a:xfrm>
            <a:off x="0" y="1378410"/>
            <a:ext cx="9144000" cy="410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7043762" y="476410"/>
            <a:ext cx="1448376" cy="1382007"/>
            <a:chOff x="7005320" y="530712"/>
            <a:chExt cx="1448376" cy="1382007"/>
          </a:xfrm>
        </p:grpSpPr>
        <p:sp>
          <p:nvSpPr>
            <p:cNvPr id="18" name="Rounded Rectangular Callout 17"/>
            <p:cNvSpPr/>
            <p:nvPr/>
          </p:nvSpPr>
          <p:spPr>
            <a:xfrm>
              <a:off x="7010400" y="530712"/>
              <a:ext cx="1431033" cy="1346856"/>
            </a:xfrm>
            <a:prstGeom prst="wedgeRoundRectCallout">
              <a:avLst>
                <a:gd name="adj1" fmla="val 22108"/>
                <a:gd name="adj2" fmla="val 63750"/>
                <a:gd name="adj3" fmla="val 1666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05320" y="589280"/>
              <a:ext cx="144837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Headquarters &amp; Factory </a:t>
              </a:r>
            </a:p>
            <a:p>
              <a:pPr algn="ctr"/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Trollhättan, Sweden </a:t>
              </a:r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238424" y="3293838"/>
            <a:ext cx="1448376" cy="1243584"/>
            <a:chOff x="7238424" y="3293838"/>
            <a:chExt cx="1448376" cy="1243584"/>
          </a:xfrm>
        </p:grpSpPr>
        <p:sp>
          <p:nvSpPr>
            <p:cNvPr id="20" name="Rounded Rectangular Callout 19"/>
            <p:cNvSpPr/>
            <p:nvPr/>
          </p:nvSpPr>
          <p:spPr>
            <a:xfrm rot="10800000">
              <a:off x="7242048" y="3293838"/>
              <a:ext cx="1444752" cy="1243584"/>
            </a:xfrm>
            <a:prstGeom prst="wedgeRound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38424" y="3429000"/>
              <a:ext cx="14483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Secondary Factory</a:t>
              </a:r>
            </a:p>
            <a:p>
              <a:pPr algn="ctr"/>
              <a:endParaRPr 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1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Graz, Austria</a:t>
              </a:r>
              <a:endParaRPr 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46200" y="3424288"/>
            <a:ext cx="1877569" cy="1149005"/>
            <a:chOff x="846200" y="3424288"/>
            <a:chExt cx="1877569" cy="1149005"/>
          </a:xfrm>
        </p:grpSpPr>
        <p:sp>
          <p:nvSpPr>
            <p:cNvPr id="12" name="Rounded Rectangular Callout 11"/>
            <p:cNvSpPr/>
            <p:nvPr/>
          </p:nvSpPr>
          <p:spPr>
            <a:xfrm>
              <a:off x="846200" y="3424288"/>
              <a:ext cx="1877569" cy="1136186"/>
            </a:xfrm>
            <a:prstGeom prst="wedgeRound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08684" y="3496075"/>
              <a:ext cx="1752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Tertiary Factory</a:t>
              </a:r>
            </a:p>
            <a:p>
              <a:pPr algn="ctr"/>
              <a:endPara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Ramos Arizpe, Mexico</a:t>
              </a:r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5" name="Picture 3" descr="C:\Users\osurmeli\Documents\Untitl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4529" y="6116251"/>
            <a:ext cx="1340081" cy="29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33400" y="358497"/>
            <a:ext cx="5943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Global Locations</a:t>
            </a:r>
            <a:endParaRPr lang="en-US" sz="44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716977" y="5968486"/>
            <a:ext cx="5710047" cy="5847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C00000"/>
                </a:solidFill>
                <a:effectLst/>
              </a:rPr>
              <a:t>+</a:t>
            </a:r>
            <a:r>
              <a:rPr lang="en-US" sz="2000" dirty="0" smtClean="0">
                <a:solidFill>
                  <a:srgbClr val="C00000"/>
                </a:solidFill>
                <a:effectLst/>
              </a:rPr>
              <a:t> hundreds of 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  <a:effectLst/>
              </a:rPr>
              <a:t>Licensed SAAB Dealers</a:t>
            </a:r>
            <a:endParaRPr lang="en-US" sz="2400" b="1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404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600200"/>
          </a:xfrm>
        </p:spPr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pic>
        <p:nvPicPr>
          <p:cNvPr id="1028" name="Picture 4" descr="http://www.cheersandgears.com/uploads/monthly_07_2011/post-10485-0-30697400-13098788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47" y="2095499"/>
            <a:ext cx="7382707" cy="266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88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590800"/>
            <a:ext cx="3962400" cy="1085850"/>
          </a:xfrm>
        </p:spPr>
        <p:txBody>
          <a:bodyPr/>
          <a:lstStyle/>
          <a:p>
            <a:r>
              <a:rPr lang="en-US" sz="7500" dirty="0" smtClean="0"/>
              <a:t>Earnings</a:t>
            </a:r>
            <a:endParaRPr lang="en-US" sz="7500" dirty="0"/>
          </a:p>
        </p:txBody>
      </p:sp>
      <p:pic>
        <p:nvPicPr>
          <p:cNvPr id="5" name="Picture 3" descr="C:\Users\osurmeli\Documents\fdf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84" y="2057400"/>
            <a:ext cx="7014433" cy="261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72899716"/>
              </p:ext>
            </p:extLst>
          </p:nvPr>
        </p:nvGraphicFramePr>
        <p:xfrm>
          <a:off x="-152400" y="266700"/>
          <a:ext cx="94488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90800" y="56504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 (Negative)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130521"/>
            <a:ext cx="7239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Conversion from Swedish Krona to U.S. Dollars (1 SEK = $0.14912)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0854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11667 -4.44444E-6 C 0.16875 -4.44444E-6 0.23333 0.11274 0.23333 0.20487 L 0.23333 0.40973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Graphic spid="6" grpId="0" uiExpand="1">
        <p:bldSub>
          <a:bldChart bld="category"/>
        </p:bldSub>
      </p:bldGraphic>
      <p:bldGraphic spid="6" grpId="1" uiExpand="1">
        <p:bldSub>
          <a:bldChart bld="category"/>
        </p:bldSub>
      </p:bldGraphic>
      <p:bldP spid="12" grpId="0"/>
      <p:bldP spid="12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blogcdn.com/www.autoblog.com/media/2009/12/saab-bad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647825"/>
            <a:ext cx="565785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0" y="4191000"/>
            <a:ext cx="4572000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Volvo’s 2010 Revenue: </a:t>
            </a:r>
            <a:r>
              <a:rPr lang="en-US" sz="2400" b="1" dirty="0" smtClean="0"/>
              <a:t>$ 162,093,440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371600"/>
            <a:ext cx="7315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0" dirty="0" smtClean="0">
                <a:latin typeface="Myriad Pro"/>
              </a:rPr>
              <a:t>$ -448,702,080</a:t>
            </a:r>
            <a:endParaRPr lang="en-US" sz="4000" b="1" dirty="0">
              <a:latin typeface="Myriad Pro"/>
            </a:endParaRP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Myriad Pro"/>
              </a:rPr>
              <a:t>SAAB’s 2010 </a:t>
            </a:r>
            <a:r>
              <a:rPr lang="en-US" sz="2400" dirty="0" smtClean="0">
                <a:latin typeface="Myriad Pro"/>
              </a:rPr>
              <a:t>Revenue</a:t>
            </a:r>
            <a:endParaRPr lang="en-US" sz="2400" b="1" dirty="0">
              <a:latin typeface="Myriad Pro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3363" y="2286000"/>
            <a:ext cx="8677275" cy="1732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6600" b="1" dirty="0" smtClean="0">
                <a:effectLst/>
              </a:rPr>
              <a:t>SAAB Lost 3x </a:t>
            </a:r>
          </a:p>
          <a:p>
            <a:r>
              <a:rPr lang="en-US" dirty="0" smtClean="0"/>
              <a:t>as #1 Competitor’s Profit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52500" y="6400800"/>
            <a:ext cx="7239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Conversion from Swedish Krona to U.S. Dollars (1 SEK = $0.14912)</a:t>
            </a:r>
            <a:endParaRPr lang="en-US" sz="11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493837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Over 4000 Employees</a:t>
            </a:r>
          </a:p>
          <a:p>
            <a:pPr marL="0" indent="0" algn="ctr">
              <a:buNone/>
            </a:pPr>
            <a:r>
              <a:rPr lang="en-US" sz="3200" b="1" dirty="0">
                <a:solidFill>
                  <a:schemeClr val="tx1"/>
                </a:solidFill>
              </a:rPr>
              <a:t>i</a:t>
            </a:r>
            <a:r>
              <a:rPr lang="en-US" sz="3200" b="1" dirty="0" smtClean="0">
                <a:solidFill>
                  <a:schemeClr val="tx1"/>
                </a:solidFill>
              </a:rPr>
              <a:t>n 3 Countries</a:t>
            </a:r>
          </a:p>
          <a:p>
            <a:pPr marL="0" indent="0" algn="ctr">
              <a:buNone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Swedish Automobile N.V.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Dutch Company</a:t>
            </a:r>
            <a:endParaRPr lang="en-US" sz="32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32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lvl="1" algn="ctr"/>
            <a:endParaRPr lang="en-US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3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/>
      <p:bldP spid="7" grpId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143000"/>
            <a:ext cx="838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Standards of Safety estimated to save  450 lives every year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Energy  Efficient and Bio-powered product line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European Competitor  in auto mobile market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Efficient and </a:t>
            </a:r>
            <a:r>
              <a:rPr lang="en-US" sz="2400" b="1" dirty="0"/>
              <a:t>M</a:t>
            </a:r>
            <a:r>
              <a:rPr lang="en-US" sz="2400" b="1" dirty="0" smtClean="0"/>
              <a:t>inimally Pollutant Production Method</a:t>
            </a:r>
            <a:endParaRPr lang="en-US" sz="2400" b="1" dirty="0"/>
          </a:p>
        </p:txBody>
      </p:sp>
      <p:pic>
        <p:nvPicPr>
          <p:cNvPr id="3" name="Picture 2" descr="2011 saab line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02" y="4191000"/>
            <a:ext cx="3376196" cy="231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7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5105400"/>
            <a:ext cx="2838450" cy="971550"/>
          </a:xfrm>
        </p:spPr>
        <p:txBody>
          <a:bodyPr/>
          <a:lstStyle/>
          <a:p>
            <a:r>
              <a:rPr lang="en-US" dirty="0" smtClean="0"/>
              <a:t>Benefit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-685800" y="3124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2" descr="http://laperm.files.wordpress.com/2011/04/saa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1219200"/>
            <a:ext cx="5648325" cy="383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45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surmeli\Documents\Humanities\Globalization\TNC Presentation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533400"/>
            <a:ext cx="3752850" cy="838200"/>
          </a:xfrm>
          <a:prstGeom prst="rect">
            <a:avLst/>
          </a:prstGeom>
          <a:noFill/>
          <a:ln w="76200"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92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713</TotalTime>
  <Words>160</Words>
  <Application>Microsoft Office PowerPoint</Application>
  <PresentationFormat>On-screen Show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PowerPoint Presentation</vt:lpstr>
      <vt:lpstr>PowerPoint Presentation</vt:lpstr>
      <vt:lpstr>PowerPoint Presentation</vt:lpstr>
      <vt:lpstr>Products</vt:lpstr>
      <vt:lpstr>Earnings</vt:lpstr>
      <vt:lpstr>PowerPoint Presentation</vt:lpstr>
      <vt:lpstr>PowerPoint Presentation</vt:lpstr>
      <vt:lpstr>Benefit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108</cp:revision>
  <dcterms:created xsi:type="dcterms:W3CDTF">2011-11-12T11:40:47Z</dcterms:created>
  <dcterms:modified xsi:type="dcterms:W3CDTF">2011-11-16T11:31:50Z</dcterms:modified>
</cp:coreProperties>
</file>